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521" r:id="rId3"/>
    <p:sldId id="543" r:id="rId4"/>
    <p:sldId id="545" r:id="rId5"/>
    <p:sldId id="520" r:id="rId6"/>
    <p:sldId id="523" r:id="rId7"/>
    <p:sldId id="493" r:id="rId8"/>
    <p:sldId id="502" r:id="rId9"/>
    <p:sldId id="501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3" r:id="rId18"/>
    <p:sldId id="505" r:id="rId19"/>
    <p:sldId id="512" r:id="rId20"/>
    <p:sldId id="517" r:id="rId21"/>
    <p:sldId id="510" r:id="rId22"/>
    <p:sldId id="522" r:id="rId23"/>
    <p:sldId id="516" r:id="rId24"/>
    <p:sldId id="506" r:id="rId25"/>
    <p:sldId id="511" r:id="rId26"/>
    <p:sldId id="515" r:id="rId27"/>
    <p:sldId id="513" r:id="rId28"/>
    <p:sldId id="514" r:id="rId29"/>
    <p:sldId id="542" r:id="rId30"/>
    <p:sldId id="546" r:id="rId31"/>
    <p:sldId id="524" r:id="rId32"/>
    <p:sldId id="507" r:id="rId33"/>
    <p:sldId id="518" r:id="rId34"/>
    <p:sldId id="525" r:id="rId35"/>
    <p:sldId id="526" r:id="rId36"/>
    <p:sldId id="527" r:id="rId37"/>
    <p:sldId id="528" r:id="rId38"/>
    <p:sldId id="530" r:id="rId39"/>
    <p:sldId id="529" r:id="rId40"/>
    <p:sldId id="531" r:id="rId41"/>
    <p:sldId id="532" r:id="rId42"/>
    <p:sldId id="533" r:id="rId43"/>
    <p:sldId id="534" r:id="rId44"/>
    <p:sldId id="519" r:id="rId45"/>
    <p:sldId id="508" r:id="rId46"/>
    <p:sldId id="536" r:id="rId47"/>
    <p:sldId id="537" r:id="rId48"/>
    <p:sldId id="538" r:id="rId49"/>
    <p:sldId id="539" r:id="rId50"/>
    <p:sldId id="540" r:id="rId51"/>
    <p:sldId id="509" r:id="rId52"/>
    <p:sldId id="541" r:id="rId53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5" roundtripDataSignature="AMtx7miUWwlRzSp7FmXEzuK0I58SVnB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42053-E664-4C57-AEBF-A2CFF378C27F}">
  <a:tblStyle styleId="{0F742053-E664-4C57-AEBF-A2CFF378C2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F0A71B-DF51-430A-86BD-894545E53AB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F0"/>
          </a:solidFill>
        </a:fill>
      </a:tcStyle>
    </a:wholeTbl>
    <a:band1H>
      <a:tcTxStyle/>
      <a:tcStyle>
        <a:tcBdr/>
        <a:fill>
          <a:solidFill>
            <a:srgbClr val="CACF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13" autoAdjust="0"/>
    <p:restoredTop sz="94742" autoAdjust="0"/>
  </p:normalViewPr>
  <p:slideViewPr>
    <p:cSldViewPr snapToGrid="0">
      <p:cViewPr varScale="1">
        <p:scale>
          <a:sx n="112" d="100"/>
          <a:sy n="112" d="100"/>
        </p:scale>
        <p:origin x="72" y="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5088" y="5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5469B5-8E34-4E50-B740-37EF9223D2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12574-5E75-4261-B839-82DEFF414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758C4-0839-4DFD-B23C-C4B0E1666FA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1415-B482-4F4D-9407-5E5120E71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E47CE7-3EA3-4C86-B438-584928510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0B07-F7AB-4333-9DE8-902ADF793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83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2:21:4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5955,'0'0'64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1_사용자 지정 레이아웃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5323562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;p11">
            <a:extLst>
              <a:ext uri="{FF2B5EF4-FFF2-40B4-BE49-F238E27FC236}">
                <a16:creationId xmlns:a16="http://schemas.microsoft.com/office/drawing/2014/main" id="{2E58631E-BCFC-414B-99E2-4ACA88C572A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3_사용자 지정 레이아웃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556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1_사용자 지정 레이아웃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7" y="237995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8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1_사용자 지정 레이아웃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35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 userDrawn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50</a:t>
            </a:r>
            <a:endParaRPr lang="ko-KR" altLang="en-US" dirty="0"/>
          </a:p>
        </p:txBody>
      </p:sp>
      <p:pic>
        <p:nvPicPr>
          <p:cNvPr id="1026" name="Picture 2" descr="Incheon National University">
            <a:extLst>
              <a:ext uri="{FF2B5EF4-FFF2-40B4-BE49-F238E27FC236}">
                <a16:creationId xmlns:a16="http://schemas.microsoft.com/office/drawing/2014/main" id="{67AC1A50-49EF-4B80-B4BC-4DE794D69D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/>
              <a:t>Kyungwon</a:t>
            </a:r>
            <a:r>
              <a:rPr lang="ko-KR" altLang="en-US" b="1" dirty="0"/>
              <a:t> </a:t>
            </a:r>
            <a:r>
              <a:rPr lang="en-US" altLang="ko-KR" b="1" dirty="0"/>
              <a:t>Kim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206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 userDrawn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49</a:t>
            </a:r>
            <a:endParaRPr lang="ko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/>
              <a:t>Kyungwon</a:t>
            </a:r>
            <a:r>
              <a:rPr lang="ko-KR" altLang="en-US" b="1" dirty="0"/>
              <a:t> </a:t>
            </a:r>
            <a:r>
              <a:rPr lang="en-US" altLang="ko-KR" b="1" dirty="0"/>
              <a:t>Kim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449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5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256048" y="6498147"/>
            <a:ext cx="660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47</a:t>
            </a: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A4293-BEFB-4D6F-8696-D4A57B20003E}"/>
              </a:ext>
            </a:extLst>
          </p:cNvPr>
          <p:cNvSpPr txBox="1"/>
          <p:nvPr userDrawn="1"/>
        </p:nvSpPr>
        <p:spPr>
          <a:xfrm>
            <a:off x="6263" y="6504485"/>
            <a:ext cx="163779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Kyungwon Kim</a:t>
            </a:r>
            <a:endParaRPr lang="en-US" altLang="ko-KR"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0AD2A6C-B0A4-4A54-ACFD-982D2E56D9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9393" r="20368" b="58337"/>
          <a:stretch/>
        </p:blipFill>
        <p:spPr bwMode="auto">
          <a:xfrm>
            <a:off x="7357734" y="6456807"/>
            <a:ext cx="1611126" cy="3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2" descr="Incheon National University">
            <a:extLst>
              <a:ext uri="{FF2B5EF4-FFF2-40B4-BE49-F238E27FC236}">
                <a16:creationId xmlns:a16="http://schemas.microsoft.com/office/drawing/2014/main" id="{48921185-2237-4DA4-9539-F7ECAC1B1E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3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69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2_사용자 지정 레이아웃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8C90C9FE-6D18-47E2-BD91-7BD737A7AA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100220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62" r:id="rId2"/>
    <p:sldLayoutId id="2147483666" r:id="rId3"/>
    <p:sldLayoutId id="2147483664" r:id="rId4"/>
    <p:sldLayoutId id="2147483667" r:id="rId5"/>
    <p:sldLayoutId id="2147483650" r:id="rId6"/>
    <p:sldLayoutId id="2147483665" r:id="rId7"/>
    <p:sldLayoutId id="2147483668" r:id="rId8"/>
    <p:sldLayoutId id="2147483660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customXml" Target="../ink/ink1.xml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455414" y="1666924"/>
            <a:ext cx="8261623" cy="1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  <a:r>
              <a:rPr lang="ko-KR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Installation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6E4D2255-3688-4090-9F08-EF3F96B1B090}"/>
              </a:ext>
            </a:extLst>
          </p:cNvPr>
          <p:cNvSpPr txBox="1"/>
          <p:nvPr/>
        </p:nvSpPr>
        <p:spPr>
          <a:xfrm>
            <a:off x="5504860" y="4387372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Kyungwon Kim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09B0F541-B4D9-412B-8984-F29B7CDAE7BD}"/>
              </a:ext>
            </a:extLst>
          </p:cNvPr>
          <p:cNvSpPr txBox="1"/>
          <p:nvPr/>
        </p:nvSpPr>
        <p:spPr>
          <a:xfrm>
            <a:off x="5398717" y="5085203"/>
            <a:ext cx="3745283" cy="5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Assistant Professor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Department of International Trade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College of Global Political Science and Economics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Incheon National University</a:t>
            </a:r>
            <a:endParaRPr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65;p1">
            <a:extLst>
              <a:ext uri="{FF2B5EF4-FFF2-40B4-BE49-F238E27FC236}">
                <a16:creationId xmlns:a16="http://schemas.microsoft.com/office/drawing/2014/main" id="{8099C4BF-AF8E-4F6B-BACE-0DE55F27A5AA}"/>
              </a:ext>
            </a:extLst>
          </p:cNvPr>
          <p:cNvSpPr txBox="1"/>
          <p:nvPr/>
        </p:nvSpPr>
        <p:spPr>
          <a:xfrm>
            <a:off x="5526779" y="6402269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March 1, 2021</a:t>
            </a:r>
            <a:endParaRPr sz="14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Download Anaconda installers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FCD2B4-989D-408B-A72B-194C64DC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756FA-5835-4CD7-9871-6D1DF23F1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70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본인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OS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사양에 맞는 프로그램 다운로드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4050A-1929-42A4-B0E5-6934D364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EFB6CC-0AA7-4CDA-894C-621533C48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6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다운받은 파일 실행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-&gt; Next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5813B-F9AE-46F0-AC1E-8026EF59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1149975"/>
            <a:ext cx="6614229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486637-152F-40AF-B2EC-20477DA0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8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 Agree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BF601-35A4-4677-8E27-9742D6FA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1149975"/>
            <a:ext cx="6614229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0025F1-9B51-41D7-BC7E-284AEE44A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23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Next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635A46-5443-40C9-BD75-82A1722F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1149975"/>
            <a:ext cx="6614229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F984B2-8453-4EB7-A195-37F5F6F56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19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Next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856F7-C105-4A26-89C5-3169A188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1" y="1149975"/>
            <a:ext cx="6614228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EB2E43-E4D1-43E0-BB58-10C91AE5D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20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“Add Anaconda3 to my PATH~~”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체크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Install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FED064-D6CB-49C9-AF0B-B724E0DF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1149975"/>
            <a:ext cx="6614229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3C3B3-A9A0-4D66-8EC8-BF5749EA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56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Next 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Next  Finish  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Anaconda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설치완료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4540AD-29EB-4109-9094-14FEE7B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1149975"/>
            <a:ext cx="6614229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5FB9B1-243C-4F81-9FCD-75BB27F0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60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시작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“Jupyter Notebook”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입력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클릭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(Anaconda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 시 동시 설치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14FE1-C44E-4141-930D-6A8DF48B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65" y="1149975"/>
            <a:ext cx="6288160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391BC5-A0ED-4845-B862-15470F3D4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27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Jupyter Notebook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실행화면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DAD838-3786-4009-B5F6-F64E28D1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CC62AB-4BE0-41DA-9782-34A086DAA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0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2">
            <a:extLst>
              <a:ext uri="{FF2B5EF4-FFF2-40B4-BE49-F238E27FC236}">
                <a16:creationId xmlns:a16="http://schemas.microsoft.com/office/drawing/2014/main" id="{E8C0BDEB-5D5A-47DA-9BD1-48508F900031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사람언어 및 컴퓨터언어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차이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D9A08C47-00B6-40CF-AB96-87E65B417717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사람언어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내가 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다른 사람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과 대화하기 위한 말이나 논리 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    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한국어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불어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스페인어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철학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논리학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등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컴퓨터언어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내가 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와 대화하기 위한 말이나 논리 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Fortran, Cobol, Pascal, C++, Java, Perl, Python, HTML, Ruby, PHP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등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B2228444-217B-4364-9DC3-85F3C84D9F80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사람언어와 컴퓨터언어의 차이는 대상만 다른 뿐 같은 기능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!</a:t>
            </a:r>
            <a:endParaRPr lang="ko-KR" altLang="en-US" sz="1800" b="1" i="0" u="none" strike="noStrike" cap="none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" name="그래픽 3" descr="남자">
            <a:extLst>
              <a:ext uri="{FF2B5EF4-FFF2-40B4-BE49-F238E27FC236}">
                <a16:creationId xmlns:a16="http://schemas.microsoft.com/office/drawing/2014/main" id="{D7FEB60F-D545-4D30-B68C-BDB063B24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968" y="4009466"/>
            <a:ext cx="1222673" cy="1222673"/>
          </a:xfrm>
          <a:prstGeom prst="rect">
            <a:avLst/>
          </a:prstGeom>
        </p:spPr>
      </p:pic>
      <p:pic>
        <p:nvPicPr>
          <p:cNvPr id="6" name="그래픽 5" descr="혼란스러운 사람">
            <a:extLst>
              <a:ext uri="{FF2B5EF4-FFF2-40B4-BE49-F238E27FC236}">
                <a16:creationId xmlns:a16="http://schemas.microsoft.com/office/drawing/2014/main" id="{0565A7E1-2C3A-42F0-B0D9-A099818CD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6429" y="4009466"/>
            <a:ext cx="1222673" cy="1222673"/>
          </a:xfrm>
          <a:prstGeom prst="rect">
            <a:avLst/>
          </a:prstGeom>
        </p:spPr>
      </p:pic>
      <p:pic>
        <p:nvPicPr>
          <p:cNvPr id="12" name="그래픽 11" descr="컴퓨터">
            <a:extLst>
              <a:ext uri="{FF2B5EF4-FFF2-40B4-BE49-F238E27FC236}">
                <a16:creationId xmlns:a16="http://schemas.microsoft.com/office/drawing/2014/main" id="{91EEB7F6-4C03-4BF1-B9A6-7022BFDE8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115" y="4009466"/>
            <a:ext cx="1222673" cy="122267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A5711CA-0C26-48B8-99D9-A3CEC47DB3A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602641" y="4620803"/>
            <a:ext cx="13937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6C8BD9-56E4-49DC-9AA8-BDD8730278F7}"/>
              </a:ext>
            </a:extLst>
          </p:cNvPr>
          <p:cNvCxnSpPr/>
          <p:nvPr/>
        </p:nvCxnSpPr>
        <p:spPr>
          <a:xfrm>
            <a:off x="4486481" y="2822142"/>
            <a:ext cx="0" cy="29734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9ACB2F6-BD46-46CE-8EE6-DFFEE6777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953" y="3381205"/>
            <a:ext cx="1114289" cy="11142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257313-6EBF-4665-AE89-E1E38BB56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9155" y="3462875"/>
            <a:ext cx="1938219" cy="928407"/>
          </a:xfrm>
          <a:prstGeom prst="rect">
            <a:avLst/>
          </a:prstGeom>
        </p:spPr>
      </p:pic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7695E7F-4518-4546-AD61-73E17B906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389" y="4009466"/>
            <a:ext cx="1222673" cy="122267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7AB025A-1F49-4745-85DD-2E081E6316B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6049062" y="4620803"/>
            <a:ext cx="13937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825F5052-869D-4ED7-9B55-5D19F1B5D2A9}"/>
                  </a:ext>
                </a:extLst>
              </p14:cNvPr>
              <p14:cNvContentPartPr/>
              <p14:nvPr/>
            </p14:nvContentPartPr>
            <p14:xfrm>
              <a:off x="5528361" y="4184616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825F5052-869D-4ED7-9B55-5D19F1B5D2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19361" y="41759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744877B5-B103-435B-9B20-BAF65CD3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14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만약 인터넷창에 </a:t>
            </a:r>
            <a:r>
              <a:rPr lang="en-US" altLang="ko-KR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Juputer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Notebook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이 실행되지 않는다면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주소 입력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으로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A3D49-BF0A-4C00-A544-A274D42C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12" y="1149975"/>
            <a:ext cx="4107666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0401E8-2811-4206-99E9-761FEE33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2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작업표시줄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 표시줄에 고정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클릭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F5D321-AED1-4D36-AC86-33C878AC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2347912"/>
            <a:ext cx="3762375" cy="21621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4B5D5-2C7D-4CE9-AFC5-0EC5F86C9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68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만약 인터넷창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localhost:8888/lab”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입력으로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실행</a:t>
            </a:r>
            <a:endParaRPr lang="ko-KR" alt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Lab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(Anaconda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 시 같이 설치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F54BBA-6B47-416D-88E9-C0E6E3D5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23FB2-BC11-47B3-AA92-1ECAA9925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02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작업표시줄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상단의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속성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8FD221-C5EA-4BD8-A7E9-2ECE637A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07" y="1622286"/>
            <a:ext cx="5095875" cy="43529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CE9A5F-76BB-4340-900C-BB218D848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12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대상”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에서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‘ “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%USERPROFILE%/” ’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삭제 후 본인 작업경로 반영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(ex. D:Analysis)</a:t>
            </a:r>
            <a:endParaRPr lang="ko-KR" alt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465C5-527F-4489-9792-E33910ED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57" y="1149975"/>
            <a:ext cx="3269575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D1E3C3-DB08-410E-A51F-90A48B219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12694" y="104765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시작위치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”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에서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“%HOMEPATH%”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삭제 후 본인 작업경로 반영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(ex. D:Analysis)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확인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26470C-EC97-4275-AEB2-0984F6A9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57" y="1149975"/>
            <a:ext cx="3269575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479FF3-2102-4ACE-9E1A-F72D1ED2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0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12694" y="104765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 Notebook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실행화면 끄기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+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검은화면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(Prompt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끄기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A9D46-DAEE-4B17-9AF0-AE9CAF30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97651-C602-4B21-BA26-279C33A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52" y="2670525"/>
            <a:ext cx="6899217" cy="360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78EDCC-D371-40EE-9709-968BF9E8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85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작업표시줄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클릭하여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0D8CA-14DC-42CB-8251-0A5E85F63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8"/>
          <a:stretch/>
        </p:blipFill>
        <p:spPr>
          <a:xfrm>
            <a:off x="2690812" y="3429000"/>
            <a:ext cx="3762375" cy="5894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066EB-0F0C-48FF-8954-BCF1B5E54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136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Jupyter Notebook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실행화면이 설정한 폴더로 변경됨이 확인됨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7D9DB-7DB5-4A75-A9EB-09056FC4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55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719C18-3B11-4B3B-BCDB-8EE31ABF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59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만약 인터넷창에 </a:t>
            </a:r>
            <a:r>
              <a:rPr lang="en-US" altLang="ko-KR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Juputer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Notebook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이 실행되지 않는다면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주소 입력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으로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A3D49-BF0A-4C00-A544-A274D42C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12" y="1149975"/>
            <a:ext cx="4107666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DFB70-6CD4-4069-A51F-4322B166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9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2">
            <a:extLst>
              <a:ext uri="{FF2B5EF4-FFF2-40B4-BE49-F238E27FC236}">
                <a16:creationId xmlns:a16="http://schemas.microsoft.com/office/drawing/2014/main" id="{E8C0BDEB-5D5A-47DA-9BD1-48508F900031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분석에 특화된 컴퓨터언어 소개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0FF2073-FA75-4415-B7B3-077D54DE5C46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코딩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컴퓨터언어를 사용해서 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컴퓨터가 동작</a:t>
            </a:r>
            <a:r>
              <a:rPr lang="en-US" altLang="ko-KR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작업을 수행할 수 있도록 프로그램을 만드는 것</a:t>
            </a:r>
            <a:endParaRPr lang="en-US" altLang="ko-KR" sz="1200" b="1" dirty="0">
              <a:solidFill>
                <a:srgbClr val="FF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알고리즘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컴퓨터언어를 사용해서 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문제를 해결하기 위한 절차나 방법을 자동으로 수행하는 프로그램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으로 결과를 얻는 것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C7B90869-9D7D-426C-B174-7457279E8658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컴퓨터언어의 용어</a:t>
            </a:r>
            <a:endParaRPr 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47;p6">
            <a:extLst>
              <a:ext uri="{FF2B5EF4-FFF2-40B4-BE49-F238E27FC236}">
                <a16:creationId xmlns:a16="http://schemas.microsoft.com/office/drawing/2014/main" id="{2C69996C-FAE7-4B9C-AB49-DA92835ECE5D}"/>
              </a:ext>
            </a:extLst>
          </p:cNvPr>
          <p:cNvSpPr txBox="1"/>
          <p:nvPr/>
        </p:nvSpPr>
        <p:spPr>
          <a:xfrm>
            <a:off x="336884" y="2315394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쉽게 배울 수 있는 컴퓨터 언어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세계적인 기업들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구글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아마존 등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이 필수도구로 사용하고 성능이 입증된 언어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인공지능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머신러닝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딥러닝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을 빠르게 배우고 활용할 수 있는 컴퓨터 언어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데이터분석 과 </a:t>
            </a:r>
            <a:r>
              <a:rPr lang="ko-KR" altLang="en-US" sz="1200" b="1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머신러닝에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특화 된 언어 중 확장성과 범용성이 높음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누구나 활용 가능한 오픈소스로 공개되어 접근성과 활용성이 뛰어남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149;p6">
            <a:extLst>
              <a:ext uri="{FF2B5EF4-FFF2-40B4-BE49-F238E27FC236}">
                <a16:creationId xmlns:a16="http://schemas.microsoft.com/office/drawing/2014/main" id="{156604F0-8F44-4FDB-B5DC-A5B4174454FE}"/>
              </a:ext>
            </a:extLst>
          </p:cNvPr>
          <p:cNvSpPr txBox="1"/>
          <p:nvPr/>
        </p:nvSpPr>
        <p:spPr>
          <a:xfrm>
            <a:off x="112295" y="1979939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왜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파이썬을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배워야 하는가</a:t>
            </a:r>
            <a:endParaRPr 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6" name="슬라이드 번호 개체 틀 75">
            <a:extLst>
              <a:ext uri="{FF2B5EF4-FFF2-40B4-BE49-F238E27FC236}">
                <a16:creationId xmlns:a16="http://schemas.microsoft.com/office/drawing/2014/main" id="{68010588-6E55-4BBC-B9E7-9345AEAFC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31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Jupyter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Lab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도 작업경로가 동일하게 변경됨</a:t>
            </a:r>
            <a:endParaRPr lang="ko-KR" alt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4)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F54BBA-6B47-416D-88E9-C0E6E3D5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D0B95-DE78-4C50-B6A8-34EED95E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5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884814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사람과 컴퓨터가 서로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대화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할 수 있음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2) Jupyter Notebook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사람이 컴퓨터에게 지시를 할 수 있음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3) Jupyter Lab 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Jupyter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보다 고급환경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4</a:t>
            </a: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분석할 때 작업하던 장소를 찾아 헤맬 필요 없음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여기까지 완료되면 분석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사용하는데 무리 없음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endParaRPr lang="en-US" altLang="ko-KR" sz="1800" b="1" dirty="0">
              <a:solidFill>
                <a:srgbClr val="7030A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Prompt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모듈이나 기능의 추가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업데이트 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확장기능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Jupyter Lab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Contents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BC91A2-C856-4C5F-85F8-55F1326DD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62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시작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“Anaconda Prompt”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타이핑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앱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후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관리자 권한으로 실행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 Prompt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C7A32-A0E1-4C2B-8890-8A8C9564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79" y="1149975"/>
            <a:ext cx="6359332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0B55B9-85E6-4858-B084-FB881DE7A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38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시작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“Anaconda </a:t>
            </a:r>
            <a:r>
              <a:rPr lang="en-US" altLang="ko-KR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Promp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타이핑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앱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후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관리자 권한으로 실행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 Prompt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8F2F5-3B9F-4E75-A430-A951BB9C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086"/>
            <a:ext cx="9144000" cy="477132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E213B6-F881-4E76-AD8E-99F2DCCEC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“pip”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라는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파이썬의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패키지 라이브러리 관리 시스템 업데이트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복붙가능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 Prompt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4CDF03-9392-4D17-8330-21C1BB71D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24"/>
          <a:stretch/>
        </p:blipFill>
        <p:spPr>
          <a:xfrm>
            <a:off x="0" y="2120558"/>
            <a:ext cx="9144000" cy="4067300"/>
          </a:xfrm>
          <a:prstGeom prst="rect">
            <a:avLst/>
          </a:prstGeom>
        </p:spPr>
      </p:pic>
      <p:sp>
        <p:nvSpPr>
          <p:cNvPr id="11" name="Google Shape;147;p6">
            <a:extLst>
              <a:ext uri="{FF2B5EF4-FFF2-40B4-BE49-F238E27FC236}">
                <a16:creationId xmlns:a16="http://schemas.microsoft.com/office/drawing/2014/main" id="{3BF4469F-1A08-4382-9BA2-F6BDA62A2185}"/>
              </a:ext>
            </a:extLst>
          </p:cNvPr>
          <p:cNvSpPr txBox="1"/>
          <p:nvPr/>
        </p:nvSpPr>
        <p:spPr>
          <a:xfrm>
            <a:off x="489284" y="12376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Update of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--upgrade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-m pip install --user --upgrade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1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AE6901-58BF-4DF2-BD9B-434891283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1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“</a:t>
            </a:r>
            <a:r>
              <a:rPr lang="en-US" altLang="ko-KR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nbextensions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”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라는 노트북 확장기능 패키지 설치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복붙가능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47;p6">
            <a:extLst>
              <a:ext uri="{FF2B5EF4-FFF2-40B4-BE49-F238E27FC236}">
                <a16:creationId xmlns:a16="http://schemas.microsoft.com/office/drawing/2014/main" id="{3BF4469F-1A08-4382-9BA2-F6BDA62A2185}"/>
              </a:ext>
            </a:extLst>
          </p:cNvPr>
          <p:cNvSpPr txBox="1"/>
          <p:nvPr/>
        </p:nvSpPr>
        <p:spPr>
          <a:xfrm>
            <a:off x="489284" y="12376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Nbextensions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jupyter_contrib_nbextensions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--user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1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489E7-DC81-4E4E-81F6-7B902277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79"/>
          <a:stretch/>
        </p:blipFill>
        <p:spPr>
          <a:xfrm>
            <a:off x="-55" y="2123162"/>
            <a:ext cx="9144000" cy="41055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7FFEE0-4A1A-4C1A-99BB-24638542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650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12694" y="104765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 Notebook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실행화면 끄기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+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검은화면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(Prompt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끄기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A9D46-DAEE-4B17-9AF0-AE9CAF30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97651-C602-4B21-BA26-279C33A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52" y="2670525"/>
            <a:ext cx="6899217" cy="360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FB19DF-A4C0-43C5-B376-5F56FC38D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81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작업표시줄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클릭하여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0D8CA-14DC-42CB-8251-0A5E85F63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8"/>
          <a:stretch/>
        </p:blipFill>
        <p:spPr>
          <a:xfrm>
            <a:off x="2690812" y="3429000"/>
            <a:ext cx="3762375" cy="5894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A6252F-2AAA-4023-AA28-AC6F6A6F0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80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만약 인터넷창에 </a:t>
            </a:r>
            <a:r>
              <a:rPr lang="en-US" altLang="ko-KR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Juputer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Notebook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이 실행되지 않는다면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주소 입력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으로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A3D49-BF0A-4C00-A544-A274D42C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12" y="1149975"/>
            <a:ext cx="4107666" cy="514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BEC309-75C7-4822-AF51-DA0ED2A1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315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Jupyter Notebook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실행화면에서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en-US" altLang="ko-KR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Nbextensions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탭이 추가됨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7D9DB-7DB5-4A75-A9EB-09056FC4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55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4C350B-DE7D-4FAE-AD4B-1CFEACD57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40" b="33746"/>
          <a:stretch/>
        </p:blipFill>
        <p:spPr>
          <a:xfrm>
            <a:off x="1164921" y="2887777"/>
            <a:ext cx="7979079" cy="340778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0F13B8-0DE5-4902-B8AF-E91308C24E6E}"/>
              </a:ext>
            </a:extLst>
          </p:cNvPr>
          <p:cNvCxnSpPr>
            <a:cxnSpLocks/>
          </p:cNvCxnSpPr>
          <p:nvPr/>
        </p:nvCxnSpPr>
        <p:spPr>
          <a:xfrm>
            <a:off x="2016690" y="2372648"/>
            <a:ext cx="1258866" cy="149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46A573-1400-4E6F-B9FB-864B17536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41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2">
            <a:extLst>
              <a:ext uri="{FF2B5EF4-FFF2-40B4-BE49-F238E27FC236}">
                <a16:creationId xmlns:a16="http://schemas.microsoft.com/office/drawing/2014/main" id="{E8C0BDEB-5D5A-47DA-9BD1-48508F900031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파이썬 플랫폼과 컴퓨터 얼굴 소개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0FF2073-FA75-4415-B7B3-077D54DE5C46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기반의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Open Data Science Platform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을 포함하여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 Library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등을 하나로 정리해 둔 배포판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Pandas, Numpy, Matplotlib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등 데이터분석에 유용한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Library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를 포함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추가적인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Library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를 연결 및 확장하여 개발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웹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오피스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비즈니스로 활용가능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C7B90869-9D7D-426C-B174-7457279E8658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Anaconda</a:t>
            </a:r>
            <a:endParaRPr 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47;p6">
            <a:extLst>
              <a:ext uri="{FF2B5EF4-FFF2-40B4-BE49-F238E27FC236}">
                <a16:creationId xmlns:a16="http://schemas.microsoft.com/office/drawing/2014/main" id="{2C69996C-FAE7-4B9C-AB49-DA92835ECE5D}"/>
              </a:ext>
            </a:extLst>
          </p:cNvPr>
          <p:cNvSpPr txBox="1"/>
          <p:nvPr/>
        </p:nvSpPr>
        <p:spPr>
          <a:xfrm>
            <a:off x="336884" y="2894293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Interactive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환경을 인간에게 제공하여 컴퓨터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(Programming Platform)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와 소통을 가능하게 함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Anaconda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프로그래밍 환경을 그대로 사용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코딩하면서 바로 결과를 확인할 수 있음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문서화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(Markdown)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와 클라우드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(Git, Google Drive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등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연결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저장 등이 가능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각종 단축키와 튜터리얼 등의 자료가 많음</a:t>
            </a:r>
            <a:endParaRPr lang="en-US" altLang="ko-KR" sz="1200" b="1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149;p6">
            <a:extLst>
              <a:ext uri="{FF2B5EF4-FFF2-40B4-BE49-F238E27FC236}">
                <a16:creationId xmlns:a16="http://schemas.microsoft.com/office/drawing/2014/main" id="{156604F0-8F44-4FDB-B5DC-A5B4174454FE}"/>
              </a:ext>
            </a:extLst>
          </p:cNvPr>
          <p:cNvSpPr txBox="1"/>
          <p:nvPr/>
        </p:nvSpPr>
        <p:spPr>
          <a:xfrm>
            <a:off x="112295" y="2558838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 Notebook / Jupyter Lab / PyCharm …</a:t>
            </a:r>
            <a:endParaRPr 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9" name="슬라이드 번호 개체 틀 98">
            <a:extLst>
              <a:ext uri="{FF2B5EF4-FFF2-40B4-BE49-F238E27FC236}">
                <a16:creationId xmlns:a16="http://schemas.microsoft.com/office/drawing/2014/main" id="{3FEA413D-BCFE-4BE0-9323-D97792E15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18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“disable ~~”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를 해제하고 하기처럼 기능들을 추가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선택적이며 스크롤다운시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설명나옴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14DC12-30DC-42F7-917F-5C76C4E8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F0FC64-6D90-4222-A3FD-25D5D770F8A8}"/>
              </a:ext>
            </a:extLst>
          </p:cNvPr>
          <p:cNvSpPr/>
          <p:nvPr/>
        </p:nvSpPr>
        <p:spPr>
          <a:xfrm>
            <a:off x="380725" y="2986195"/>
            <a:ext cx="7222574" cy="181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9A4285-BF6B-4A69-90A3-0CF1373C7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536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Table of Contests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설명 예시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899532-E07D-4995-A97B-4AB1083F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24A7CB-D4CA-4520-9900-D0B256C8E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03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“Files”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탭으로 와서 강의자료와 실습을 진행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899B4-6C83-4AD2-88C5-B9EB289F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AAC584-10FB-4F0F-A43D-7E186DA51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64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확장기능이 표시된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강의자료 예시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2) Jupyter Notebook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92597-F146-4BC6-8BF4-5E74AC1F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011C24-2437-4531-BC39-9D172592C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53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520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Lab Extensions Package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-c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-forge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Table of Contents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@jupyterlab/toc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Shortcut UI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@jupyterlab/shortcutui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Variable Inspector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@lckr/jupyterlab_variableinspector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Go to Definition of Module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@krassowski/jupyterlab_go_to_definition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Interactive Visualization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@jupyter-widgets/jupyterlab-manager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lineup_widget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Connection to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@jupyterlab/github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CPU+RAM Monitor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nbresuse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-extension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-system-monitor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File Tree Viewer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jupyterlab_filetree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Download Folder as Zip File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-archive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lab build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update --all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End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1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하기 내용 복사 후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검은화면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(Anaconda Prompt)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에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붙여넣기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) 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시간소요</a:t>
            </a:r>
            <a:r>
              <a:rPr lang="en-US" altLang="ko-KR" sz="1800" b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601DE5-4A5F-4F61-B2CC-FFCF81A7B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479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설치완료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라이브러리 버전에 따라 에러가 발생할 수 있음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일단 무시하고 진행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54A6D-1F5C-4083-A76A-3AC97773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7B5460-DB95-4205-9218-CE4C7158C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44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845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12694" y="104765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 Notebook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실행화면 끄기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+ </a:t>
            </a:r>
            <a:r>
              <a:rPr lang="ko-KR" altLang="en-US" sz="18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검은화면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(Prompt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화면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끄기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A9D46-DAEE-4B17-9AF0-AE9CAF30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97651-C602-4B21-BA26-279C33A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52" y="2670525"/>
            <a:ext cx="6899217" cy="360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038211-5D2E-4DB8-8C48-83E4349B3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407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작업표시줄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“Jupyter Notebook”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클릭하여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0D8CA-14DC-42CB-8251-0A5E85F63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8"/>
          <a:stretch/>
        </p:blipFill>
        <p:spPr>
          <a:xfrm>
            <a:off x="2690812" y="3429000"/>
            <a:ext cx="3762375" cy="5894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696A65-A58D-4240-B48F-898D4B9C3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46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34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인터넷창에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“tree”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대신 </a:t>
            </a:r>
            <a:r>
              <a:rPr lang="en-US" altLang="ko-KR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“lab”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으로 변경하여 실행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EC261-0690-4045-B5A9-34ABEE77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0E409E-6C60-46FC-96DF-B14F882A0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47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580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강의자료를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찾아 </a:t>
            </a: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실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습을 진행</a:t>
            </a:r>
            <a:endParaRPr lang="ko-KR" alt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EC261-0690-4045-B5A9-34ABEE77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29180C-1138-47B7-8199-97FA1CA02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48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4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884814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0)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본인 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PC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사양확인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사람과 컴퓨터가 서로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대화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할 수 있음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2) Jupyter Notebook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사람이 컴퓨터에게 지시를 할 수 있음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3) Jupyter Lab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Jupyter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보다 고급환경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4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분석할 때 작업하던 장소를 찾아 헤맬 필요 없음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r>
              <a:rPr lang="ko-KR" altLang="en-US" sz="1800" b="1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여기까지 완료되면 분석</a:t>
            </a:r>
            <a:r>
              <a:rPr lang="en-US" altLang="ko-KR" sz="1800" b="1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i="0" u="none" strike="noStrike" cap="none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사용하는데 무리 없음</a:t>
            </a:r>
            <a:endParaRPr lang="en-US" altLang="ko-KR" sz="1800" b="1" i="0" u="none" strike="noStrike" cap="none" dirty="0">
              <a:solidFill>
                <a:srgbClr val="7030A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endParaRPr lang="en-US" altLang="ko-KR" sz="1800" b="1" dirty="0">
              <a:solidFill>
                <a:srgbClr val="7030A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Prompt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모듈이나 기능의 추가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업데이트 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확장기능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Jupyter Lab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Contents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5E103EC-28C8-4E5F-9BE1-FEA8EA3C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268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확장기능이 표시된 실습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예시</a:t>
            </a:r>
            <a:endParaRPr lang="ko-KR" altLang="en-US"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3) Jupyter Lab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7815D-DD43-4045-8EAD-5719097F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162F5-6A5A-4F6E-B3C5-39F2A281F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49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033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Library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모두 한번에 설치하기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Anaconda Prompt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에 하기내용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복붙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Appendix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9E6CBDCC-84B1-42AB-BDA5-31BF6B42C7FE}"/>
              </a:ext>
            </a:extLst>
          </p:cNvPr>
          <p:cNvSpPr txBox="1"/>
          <p:nvPr/>
        </p:nvSpPr>
        <p:spPr>
          <a:xfrm>
            <a:off x="336884" y="1085230"/>
            <a:ext cx="8518500" cy="520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Update of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--upgrade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-m pip install --user --upgrade pip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</a:t>
            </a: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Nbextensions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jupyter_contrib_nbextensions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nbextension</a:t>
            </a:r>
            <a:r>
              <a:rPr lang="en-US" altLang="ko-KR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–user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Jupyter Lab Extensions Package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-c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-forge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Table of Contents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@jupyterlab/toc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Shortcut UI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@jupyterlab/shortcutui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Variable Inspector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@lckr/jupyterlab_variableinspector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Go to Definition of Module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@krassowski/jupyterlab_go_to_definition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Interactive Visualization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@jupyter-widgets/jupyterlab-manager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lineup_widget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Connection to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@jupyterlab/github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CPU+RAM Monitor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nbresuse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-extension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-system-monitor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File Tree Viewer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jupyterlab_filetree</a:t>
            </a:r>
            <a:b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Download Folder as Zip File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--yes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-archive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Slide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pip install RISE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jupyter-nbextension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rise --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--sys-prefix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jupyter-nbextension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enable rise --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--sys-prefix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-c damianavila82 rise --yes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Build  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lab build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labextension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update --all 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:: End </a:t>
            </a:r>
            <a:endParaRPr lang="en-US" altLang="ko-KR" sz="11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87DF44-03BC-4762-9D3D-2D2D99632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50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21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6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884814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0)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본인 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PC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사양확인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사람과 컴퓨터가 서로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대화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할 수 있음</a:t>
            </a:r>
            <a:endParaRPr lang="en-US" altLang="ko-KR" sz="18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2) Jupyter Notebook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사람이 컴퓨터에게 지시를 할 수 있음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3) Jupyter Lab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Jupyter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보다 고급환경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4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ko-KR" altLang="en-US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작업경로 반영</a:t>
            </a:r>
            <a:r>
              <a:rPr lang="en-US" altLang="ko-KR" sz="18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분석할 때 작업하던 장소를 찾아 헤맬 필요 없음</a:t>
            </a:r>
            <a:endParaRPr lang="en-US" altLang="ko-KR" sz="1800" b="1"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r>
              <a:rPr lang="ko-KR" altLang="en-US" sz="1800" b="1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여기까지 완료되면 분석</a:t>
            </a:r>
            <a:r>
              <a:rPr lang="en-US" altLang="ko-KR" sz="1800" b="1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i="0" u="none" strike="noStrike" cap="none" dirty="0">
                <a:solidFill>
                  <a:srgbClr val="7030A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사용하는데 무리 없음</a:t>
            </a:r>
            <a:endParaRPr lang="en-US" altLang="ko-KR" sz="1800" b="1" i="0" u="none" strike="noStrike" cap="none" dirty="0">
              <a:solidFill>
                <a:srgbClr val="7030A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è"/>
            </a:pPr>
            <a:endParaRPr lang="en-US" altLang="ko-KR" sz="1800" b="1" dirty="0">
              <a:solidFill>
                <a:srgbClr val="7030A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고급설정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1) Anaconda Prompt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진입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모듈이나 기능의 추가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업데이트 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</a:t>
            </a: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Jupyter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Notebook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확장기능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설치</a:t>
            </a:r>
            <a:endParaRPr lang="en-US" altLang="ko-KR" sz="1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en-US" altLang="ko-KR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 Jupyter Lab </a:t>
            </a:r>
            <a:r>
              <a:rPr lang="ko-KR" alt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확장기능 설치</a:t>
            </a:r>
            <a:endParaRPr lang="en-US" altLang="ko-KR" sz="1800" b="1" i="0" u="none" strike="noStrike" cap="none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Contents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2252CE-CBA0-482B-A711-528E21805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44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윈도우탐색기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내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PC”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우클릭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“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속성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”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선택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0)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본인 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PC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사양확인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9E96A4-3BFE-4B67-8DB4-372AB075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8F8DFB-6269-4057-875F-2CCDD8347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18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시스템 종류에서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32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비트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/ 64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비트 확인</a:t>
            </a:r>
            <a:endParaRPr sz="1800" b="1" i="0" u="none" strike="noStrike" cap="none" dirty="0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0)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본인 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PC </a:t>
            </a: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사양확인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FE1A4-632D-453C-88D2-7E191E86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EBA745-B184-48AA-BCD3-A83B70285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38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B9FAF4CF-CDB1-404D-A5FB-F678A1F0AFA4}"/>
              </a:ext>
            </a:extLst>
          </p:cNvPr>
          <p:cNvSpPr txBox="1"/>
          <p:nvPr/>
        </p:nvSpPr>
        <p:spPr>
          <a:xfrm>
            <a:off x="336884" y="1085230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sz="12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D8634499-ACAF-40F3-B48F-3C46B04B1B01}"/>
              </a:ext>
            </a:extLst>
          </p:cNvPr>
          <p:cNvSpPr txBox="1"/>
          <p:nvPr/>
        </p:nvSpPr>
        <p:spPr>
          <a:xfrm>
            <a:off x="112295" y="749775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ANACONDA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홈페이지 접속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Get Started </a:t>
            </a:r>
            <a:r>
              <a:rPr lang="en-US" altLang="ko-KR" sz="1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기존에 설치했다면 제어판서 삭제 후 진행</a:t>
            </a:r>
            <a:r>
              <a:rPr lang="en-US" altLang="ko-KR" sz="1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sz="1800" b="1" i="0" u="none" strike="noStrike" cap="none" dirty="0">
              <a:solidFill>
                <a:srgbClr val="C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80;p2">
            <a:extLst>
              <a:ext uri="{FF2B5EF4-FFF2-40B4-BE49-F238E27FC236}">
                <a16:creationId xmlns:a16="http://schemas.microsoft.com/office/drawing/2014/main" id="{6C33AE60-6BC0-4D5B-AE12-FF0D9BFBEB1A}"/>
              </a:ext>
            </a:extLst>
          </p:cNvPr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기본설정</a:t>
            </a:r>
            <a:r>
              <a:rPr lang="en-US" altLang="ko-KR" sz="24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1) Anaconda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설치</a:t>
            </a:r>
            <a:endParaRPr lang="en-US" altLang="ko-KR" sz="24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47A35F-13FF-4A25-9A54-0DF1C4CB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75"/>
            <a:ext cx="914400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83B53-9D89-4A70-9261-B43F7B225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7590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1">
      <a:dk1>
        <a:srgbClr val="2C2D2F"/>
      </a:dk1>
      <a:lt1>
        <a:srgbClr val="FFFFFF"/>
      </a:lt1>
      <a:dk2>
        <a:srgbClr val="61626A"/>
      </a:dk2>
      <a:lt2>
        <a:srgbClr val="DEDEDE"/>
      </a:lt2>
      <a:accent1>
        <a:srgbClr val="044EA2"/>
      </a:accent1>
      <a:accent2>
        <a:srgbClr val="95BFED"/>
      </a:accent2>
      <a:accent3>
        <a:srgbClr val="424243"/>
      </a:accent3>
      <a:accent4>
        <a:srgbClr val="E1EDEE"/>
      </a:accent4>
      <a:accent5>
        <a:srgbClr val="044EA2"/>
      </a:accent5>
      <a:accent6>
        <a:srgbClr val="B3CEDD"/>
      </a:accent6>
      <a:hlink>
        <a:srgbClr val="044EA2"/>
      </a:hlink>
      <a:folHlink>
        <a:srgbClr val="0D2EC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1901</Words>
  <Application>Microsoft Office PowerPoint</Application>
  <PresentationFormat>화면 슬라이드 쇼(4:3)</PresentationFormat>
  <Paragraphs>227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Noto Sans Symbols</vt:lpstr>
      <vt:lpstr>Malgun Gothic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KK</cp:lastModifiedBy>
  <cp:revision>1311</cp:revision>
  <dcterms:created xsi:type="dcterms:W3CDTF">2017-08-28T02:36:56Z</dcterms:created>
  <dcterms:modified xsi:type="dcterms:W3CDTF">2021-04-26T08:22:03Z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88E2CA7DA740E51D625C323DD66B4F4206A6C78A74461D15BF48BA2B48BF78F3</vt:lpwstr>
  </property>
  <property fmtid="{D5CDD505-2E9C-101B-9397-08002B2CF9AE}" pid="2" name="NSCPROP">
    <vt:lpwstr>NSCCustomProperty</vt:lpwstr>
  </property>
  <property fmtid="{D5CDD505-2E9C-101B-9397-08002B2CF9AE}" pid="3" name="ContentTypeId">
    <vt:lpwstr>0x010100EE7FC1D07832764183E230CF748316B6</vt:lpwstr>
  </property>
  <property fmtid="{D5CDD505-2E9C-101B-9397-08002B2CF9AE}" pid="4" name="NSCPROP_SA">
    <vt:lpwstr>http://teamdocs.mosaic.sec.samsung.net/sites/COMTY_4026902/MENU_4026902_4026907/Shared%20Documents/팀관리/180411%20팀%20간담회/DI팀_간담회_180409v01.pptx</vt:lpwstr>
  </property>
</Properties>
</file>